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Breathing" panose="02000500000000000000" charset="0"/>
      <p:regular r:id="rId40"/>
    </p:embeddedFont>
    <p:embeddedFont>
      <p:font typeface="Open Sans" panose="020B0606030504020204" pitchFamily="34" charset="0"/>
      <p:regular r:id="rId41"/>
      <p:italic r:id="rId42"/>
    </p:embeddedFont>
    <p:embeddedFont>
      <p:font typeface="Open Sans Bold" panose="020B0806030504020204" charset="0"/>
      <p:regular r:id="rId43"/>
    </p:embeddedFont>
    <p:embeddedFont>
      <p:font typeface="Open Sans Bold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ission.europa.eu/strategy-and-policy/policies/justice-and-fundamental-rights/gender-equality/gender-equality-strategy_e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03786" y="235261"/>
            <a:ext cx="9080429" cy="3273042"/>
            <a:chOff x="0" y="0"/>
            <a:chExt cx="12107238" cy="4364056"/>
          </a:xfrm>
        </p:grpSpPr>
        <p:sp>
          <p:nvSpPr>
            <p:cNvPr id="3" name="Freeform 3"/>
            <p:cNvSpPr/>
            <p:nvPr/>
          </p:nvSpPr>
          <p:spPr>
            <a:xfrm>
              <a:off x="2498768" y="0"/>
              <a:ext cx="3161253" cy="3861998"/>
            </a:xfrm>
            <a:custGeom>
              <a:avLst/>
              <a:gdLst/>
              <a:ahLst/>
              <a:cxnLst/>
              <a:rect l="l" t="t" r="r" b="b"/>
              <a:pathLst>
                <a:path w="3161253" h="3861998">
                  <a:moveTo>
                    <a:pt x="0" y="0"/>
                  </a:moveTo>
                  <a:lnTo>
                    <a:pt x="3161254" y="0"/>
                  </a:lnTo>
                  <a:lnTo>
                    <a:pt x="3161254" y="3861998"/>
                  </a:lnTo>
                  <a:lnTo>
                    <a:pt x="0" y="3861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2229"/>
              <a:ext cx="2498768" cy="337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68"/>
                </a:lnSpc>
              </a:pPr>
              <a:r>
                <a:rPr lang="en-US" sz="15263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660022" y="102225"/>
              <a:ext cx="2437040" cy="337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68"/>
                </a:lnSpc>
              </a:pPr>
              <a:r>
                <a:rPr lang="en-US" sz="15263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310661" y="102225"/>
              <a:ext cx="1447574" cy="337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68"/>
                </a:lnSpc>
              </a:pPr>
              <a:r>
                <a:rPr lang="en-US" sz="15263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73676" y="102225"/>
              <a:ext cx="2101237" cy="337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68"/>
                </a:lnSpc>
              </a:pPr>
              <a:r>
                <a:rPr lang="en-US" sz="15263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9851" y="2562074"/>
              <a:ext cx="2369058" cy="1801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8"/>
                </a:lnSpc>
              </a:pPr>
              <a:r>
                <a:rPr lang="en-US" sz="8077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548904" y="2426070"/>
              <a:ext cx="6558334" cy="1801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8"/>
                </a:lnSpc>
              </a:pPr>
              <a:r>
                <a:rPr lang="en-US" sz="8077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162037" y="4274503"/>
            <a:ext cx="1796392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Gender Equality as EU Strategy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597" y="8808205"/>
            <a:ext cx="3448496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Giulia TORALDO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2517" y="9347413"/>
            <a:ext cx="3543970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60"/>
              </a:lnSpc>
            </a:pPr>
            <a:r>
              <a:rPr lang="en-US" sz="3400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27th March 2026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5A2874F-8E55-6BD4-82EA-D91A7ABC1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2" y="-59664"/>
            <a:ext cx="2761953" cy="2761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8177291"/>
            <a:chOff x="0" y="0"/>
            <a:chExt cx="4466620" cy="21536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153690"/>
            </a:xfrm>
            <a:custGeom>
              <a:avLst/>
              <a:gdLst/>
              <a:ahLst/>
              <a:cxnLst/>
              <a:rect l="l" t="t" r="r" b="b"/>
              <a:pathLst>
                <a:path w="4466620" h="2153690">
                  <a:moveTo>
                    <a:pt x="0" y="0"/>
                  </a:moveTo>
                  <a:lnTo>
                    <a:pt x="4466620" y="0"/>
                  </a:lnTo>
                  <a:lnTo>
                    <a:pt x="4466620" y="2153690"/>
                  </a:lnTo>
                  <a:lnTo>
                    <a:pt x="0" y="215369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220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Legal Framework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Violence Against Women Directive (VAW)Prevents violence and protects victims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Criminalises: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Female genital mutilation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Forced marriage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Cyberviolence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Implementation deadline: June 2027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for: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Victims’ rights and services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Consent-based definition of rape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National action plans (by 2029)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Enforcement &amp; Digital Regulation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Strengthening law enforcement and prosecution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Cooperation with: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Europol, Eurojust, CEPOL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Tackling cross-border cyberviolence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 Services Act (DSA):Recognises gender-based violence as systemic risk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Obligations for large online platforms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Monitoring platforms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Removing illegal content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Protecting minors online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8177291"/>
            <a:chOff x="0" y="0"/>
            <a:chExt cx="4466620" cy="21536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153690"/>
            </a:xfrm>
            <a:custGeom>
              <a:avLst/>
              <a:gdLst/>
              <a:ahLst/>
              <a:cxnLst/>
              <a:rect l="l" t="t" r="r" b="b"/>
              <a:pathLst>
                <a:path w="4466620" h="2153690">
                  <a:moveTo>
                    <a:pt x="0" y="0"/>
                  </a:moveTo>
                  <a:lnTo>
                    <a:pt x="4466620" y="0"/>
                  </a:lnTo>
                  <a:lnTo>
                    <a:pt x="4466620" y="2153690"/>
                  </a:lnTo>
                  <a:lnTo>
                    <a:pt x="0" y="215369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220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Actions &amp; Future Strategy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Funding via CERV programme (€200M, 2021–2027)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anti-trafficking strategy (2026)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Action plans on child protection and cyberbullying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Improved data collection (Eurostat, EIGE)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EU-wide survey on gender-based violence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Alignment with Istanbul Convention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actions (2026–2030):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Implement VAW Directive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 platform regulation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 data and legal frameworks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8239049"/>
            <a:chOff x="0" y="0"/>
            <a:chExt cx="4466620" cy="21699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169955"/>
            </a:xfrm>
            <a:custGeom>
              <a:avLst/>
              <a:gdLst/>
              <a:ahLst/>
              <a:cxnLst/>
              <a:rect l="l" t="t" r="r" b="b"/>
              <a:pathLst>
                <a:path w="4466620" h="2169955">
                  <a:moveTo>
                    <a:pt x="0" y="0"/>
                  </a:moveTo>
                  <a:lnTo>
                    <a:pt x="4466620" y="0"/>
                  </a:lnTo>
                  <a:lnTo>
                    <a:pt x="4466620" y="2169955"/>
                  </a:lnTo>
                  <a:lnTo>
                    <a:pt x="0" y="2169955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4466620" cy="2227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981"/>
                </a:lnSpc>
              </a:pPr>
              <a:r>
                <a:rPr lang="en-US" sz="35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2: </a:t>
              </a:r>
              <a:r>
                <a:rPr lang="en-US" sz="35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The highest standards of physical and mental health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Inequalities in Health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inequalities limit access to healthcare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Lack of gender-sensitive research, diagnosis, and treatment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Examples: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Different symptoms (e.g. cardiovascular diseases) often overlooked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Limited inclusion in medical education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Social norms impact health: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Masculinity discourages help-seeking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Increases harmful behaviours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Intersectional barriers affect vulnerable groups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8177291"/>
            <a:chOff x="0" y="0"/>
            <a:chExt cx="4466620" cy="21536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153690"/>
            </a:xfrm>
            <a:custGeom>
              <a:avLst/>
              <a:gdLst/>
              <a:ahLst/>
              <a:cxnLst/>
              <a:rect l="l" t="t" r="r" b="b"/>
              <a:pathLst>
                <a:path w="4466620" h="2153690">
                  <a:moveTo>
                    <a:pt x="0" y="0"/>
                  </a:moveTo>
                  <a:lnTo>
                    <a:pt x="4466620" y="0"/>
                  </a:lnTo>
                  <a:lnTo>
                    <a:pt x="4466620" y="2153690"/>
                  </a:lnTo>
                  <a:lnTo>
                    <a:pt x="0" y="215369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220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Women’s Health Gaps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Persistent challenges in women’s healthcare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Sexual and Reproductive Health (SRHR):Unequal access to contraception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Limited male contraceptive options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Menstrual poverty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Under-researched conditions: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Menstruation, menopause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Endometriosis, PCOS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Post-partum depression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Need for better training of healthcare professionals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8748791"/>
            <a:chOff x="0" y="0"/>
            <a:chExt cx="4466620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304208"/>
            </a:xfrm>
            <a:custGeom>
              <a:avLst/>
              <a:gdLst/>
              <a:ahLst/>
              <a:cxnLst/>
              <a:rect l="l" t="t" r="r" b="b"/>
              <a:pathLst>
                <a:path w="4466620" h="2304208">
                  <a:moveTo>
                    <a:pt x="0" y="0"/>
                  </a:moveTo>
                  <a:lnTo>
                    <a:pt x="4466620" y="0"/>
                  </a:lnTo>
                  <a:lnTo>
                    <a:pt x="4466620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Actions &amp; Research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 in health research (Horizon 2020 &amp; Europe)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women’s health conditions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Integration in: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Beating Cancer Plan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Health policy initiatives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WHO initiative: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 access and quality of care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best practices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Study on economic and societal impact of closing the health gap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Policy Measures &amp; Future Actions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Gender-sensitive approach in: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Clinical trials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Medicines lifecycle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Inclusion of diverse populations in research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Improved access to SRHR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Mapping practices and data collection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for contraception access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safe and legal abortion (via ESF+)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actions (2026–2028):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WHO initiative on women’s health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Study on health gap impact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SRHR policy support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Implementation of “My Voice My Choice” initiative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3: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Equal pay, economic empowerment and financial independence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Pay Gap &amp; Labour Market Inequalities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earn on average 12% less per hour than men in the EU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Causes: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Pay discrimination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Undervaluation of female-dominated jobs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response: Pay Transparency DirectiveKey tool to reduce the gender pay gap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for implementation across Member States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2026: Toolkit for gender-neutral job evaluation (incl. SMEs)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Economic Empowerment &amp; Financial Inclusion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Limited access to finance: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&lt;3% of venture capital to women-led teams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Need to close: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investment gap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Financial literacy gap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Gender-smart financing (EIB, InvestEU)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for women entrepreneurs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ESTEAM initiative (10,000 women trained by 2028)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Strengthening women’s role in business and finance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Poverty, Pensions &amp; Structural Inequalities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risk of poverty and social exclusion for women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Especially single mothers and vulnerable groups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pension gap: 25%Driven by career breaks, part-time work, care roles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measures: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Anti-Poverty Strategy (gender perspective)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Affordable housing and social inclusion policies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Monitoring and reform of pension systems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Additional focus: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Menstrual and menopause poverty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Equal access to economic resources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Introduction: Achievements in Gender Equality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EU has made significant progress in gender equality over recent decades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Main drivers: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Legislation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Women’s empowerment measures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Positive trends: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Increased female participation in the labour market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Improved access to education and training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4: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Work-life balance and gender equality in care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Inequalities in Care &amp; Work-Life Balance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carry a disproportionate share of unpaid care work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41% of women vs 20% of men spend 35+ hours/week on childcare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part-time work and economic inactivity among women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Reduced labour market participation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challenges: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Limited access to affordable, high-quality childcare and long-term care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Gender-segregated care sector with low wages and poor conditions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Need to increase fathers’ uptake of parental leave and flexible work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Policies &amp; Future Actions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European Care Strategy:Improve access, affordability, and quality of care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Work-Life Balance Directive:Flexible work arrangements and paid family leave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Encourages men’s participation in care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commitments: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Barcelona targets (childcare)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Long-term care improvements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Future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 on Directive implementation (2028)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European Care Deal (2027)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Improve working conditions in care sector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Promote equal sharing of care responsibilities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5: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Equal employment opportunities and adequate working conditions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Employment Gap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Women’s employment rate is 10 percentage points lower than men’s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Economic cost: €390 billion loss (2023)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Causes: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Tax and policy disincentives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Limited flexible work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stereotypes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Most affected groups: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Mothers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Migrant, Roma, and disabled women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in rural areas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Career Progression &amp; Leadership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Barriers to leadership: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Discrimination and stereotypes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Career breaks (care responsibilities)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Lack of flexible work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response:Directive on gender balance on corporate boards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Assessment by 2029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Importance: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Inclusive leadership improves governance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Need for gender balance in public administration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Workplace Conditions &amp; Risks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High exposure to workplace risks: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 in 3 women experienced sexual harassment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rates among young women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Gaps: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Weak prevention and reporting systems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Quality Jobs Act (ongoing)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OSH framework and EU-OSHA tools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mental health and psychosocial risks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risks: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AI bias in hiring and management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Inclusion, Innovation &amp; Future Actions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Sectoral gender imbalances addressed through: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Digital, transport, defence, and space initiatives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initiatives: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in Farming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in Research, Innovation &amp; Startups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Inclusive policies: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Gender-sensitive standards and product safety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Representation in standardisation bodies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actions: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Assess board directive (2029)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Address workplace harassment (2026–2028)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Promote women in innovation and industry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 inclusive standards (2026–2030)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6: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High-quality and inclusive education and training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Inequalities in Education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stereotypes shape educational choices and outcomes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Lead to long-term occupational segregation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Barriers affect: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Girls and boys differently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Underrepresented groups (migrants, minorities, disabilities)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Need for: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Gender-sensitive and inclusive education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Equal access to high-quality training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supports Member States under the Education &amp; Training Framework (2021–2030)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Actions &amp; Strategic Initiatives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reducing gender gaps in key sectors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STEM:“Girls Go STEM” initiative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Target: 1 million girls in STEM by 2028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Education package (2026)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Addressing boys’ underperformance:“Boys in HEAL” approach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Handbook on reducing disparities (2028)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Additional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teachers in tackling stereotypes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Promote inclusion in higher education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Use culture and sport to advance gender equality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7: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Active, equal and safe participation in public and political life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Inequality in Politics &amp; Public Life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underrepresented in leadership: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~1/3 of national parliamentarians and ministers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&lt;40% in European Parliament (2024)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barriers: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Structural inequalities and stereotypes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Disinformation undermining credibility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Violence and harassment:High levels of cyberviolence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politicians and journalists disproportionately targeted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Impact: reduced participation and democratic legitimacy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Actions &amp; Democratic Protection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measures: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Transparency on gender balance in political parties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Promotion of gender-balanced candidate lists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initiatives:Recommendation on safety in politics (2026)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Mapping best practices across Member States (2027)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Tackling threats: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Disinformation and online hate (DSA framework)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on anti-gender narratives and radicalisation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Support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Training, mentoring, and networking for women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Engagement with civil society and youth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Persistent Gender Inequalities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gaps remain across key areas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Labour market disparities: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over-represented in low-paid sectors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under-represented in decision-making positions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Structural inequalities continue despite progress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8: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Institutional mechanisms that deliver on gender equality</a:t>
              </a:r>
            </a:p>
            <a:p>
              <a:pPr algn="just">
                <a:lnSpc>
                  <a:spcPts val="4561"/>
                </a:lnSpc>
              </a:pPr>
              <a:endParaRPr lang="en-US" sz="3258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Institutional Framework for Gender Equality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Effective gender equality requires strong institutions and governance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 across all policy areas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EIGE Gender Mainstreaming Helpdesk (2026)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for Member States (capacity building, gender budgeting)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Strengthening equality bodies and legal implementation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Coordination across EU institutions and Directorates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Funding, Data &amp; Policy Integration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funding supports gender equality: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CERV programme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Horizon Europe (research with gender dimension)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 in EU budget (MFF 2028–2034)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equality as horizontal principle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Tracking of gender-related expenditure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Evidence-based policy: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Sex-disaggregated data collection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Integration in European Semester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Gender-responsive approaches in crises and preparedness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Civil Society, Local Action &amp; Future Governance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role of civil society and local authorities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Funding for women’s rights organisations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Structured dialogue and cooperation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Inclusive policies: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Gender-sensitive urban planning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Safe public spaces and services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Future actions: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National gender equality plans (by 2027)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Monitoring and reporting EU strategies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campaign on Union of Equality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actions: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 in EU budget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Guidance on expenditure tracking (2026)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Strengthen civil society representation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External Action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Global Context &amp; Challenges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No country is on track to achieve full gender equality by 2030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Global setbacks: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Armed conflicts and democratic backsliding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Climate change and geopolitical instability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Reduced funding for gender equality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data:1 in 3 women experience 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200+ million affected by FGM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 disproportionately affected by crises and environmental risks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Commitment &amp; Strategic Framework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equality is a priority in EU external action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Current framework:Gender Action Plan III (until 2027)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Next steps:Gender Action Plan IV (2028–2034)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Based on public consultation and lessons learned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Implementation via EU delegations and missions worldwide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International Cooperation &amp; Policy Action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equality integrated in: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Human rights dialogues with partner countries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Election observation missions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Promoting: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Women’s participation in politics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Access to jobs, entrepreneurship, and income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Included in: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Global Gateway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Pact for the Mediterranean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Strong role in multilateral institutions (e.g. UN bodies)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Security, Humanitarian Aid &amp; Enlargement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Women, Peace and Security AgendaNew EU Action Plan (2027–2034)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Humanitarian action: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Gender-responsive aid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initiative: SHIELD (2026)Focus on SRHR and GBV survivors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Enlargement &amp; neighbourhood: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Alignment with EU gender equality standards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via IPA III and NDICI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265006"/>
            <a:ext cx="17219217" cy="8748791"/>
            <a:chOff x="0" y="0"/>
            <a:chExt cx="4535102" cy="2304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5102" cy="2304208"/>
            </a:xfrm>
            <a:custGeom>
              <a:avLst/>
              <a:gdLst/>
              <a:ahLst/>
              <a:cxnLst/>
              <a:rect l="l" t="t" r="r" b="b"/>
              <a:pathLst>
                <a:path w="4535102" h="2304208">
                  <a:moveTo>
                    <a:pt x="0" y="0"/>
                  </a:moveTo>
                  <a:lnTo>
                    <a:pt x="4535102" y="0"/>
                  </a:lnTo>
                  <a:lnTo>
                    <a:pt x="4535102" y="2304208"/>
                  </a:lnTo>
                  <a:lnTo>
                    <a:pt x="0" y="2304208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35102" cy="237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Trade Policy &amp; Conclusion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equality integrated in EU trade policy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provisions in trade agreements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Monitoring human rights compliance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New tools: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Guide for gender-sensitive trade policies (2027)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Conclusion:EU remains a global leader in gender equality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Progress requires cooperation across: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EU institutions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Member States</a:t>
              </a:r>
            </a:p>
            <a:p>
              <a:pPr marL="2110279" lvl="3" indent="-527570" algn="just">
                <a:lnSpc>
                  <a:spcPts val="4561"/>
                </a:lnSpc>
                <a:buFont typeface="Arial"/>
                <a:buChar char="￭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Civil society and international partners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Shared responsibility to achieve a gender-equal society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for more informations ⟶ </a:t>
              </a:r>
              <a:r>
                <a:rPr lang="en-US" sz="3258" b="1" u="sng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4" tooltip="https://commission.europa.eu/strategy-and-policy/policies/justice-and-fundamental-rights/gender-equality/gender-equality-strategy_en"/>
                </a:rPr>
                <a:t>EU COMMISSION STRATEGY</a:t>
              </a: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5790" y="213140"/>
            <a:ext cx="4996419" cy="1827174"/>
            <a:chOff x="0" y="0"/>
            <a:chExt cx="6661893" cy="2436232"/>
          </a:xfrm>
        </p:grpSpPr>
        <p:sp>
          <p:nvSpPr>
            <p:cNvPr id="3" name="Freeform 3"/>
            <p:cNvSpPr/>
            <p:nvPr/>
          </p:nvSpPr>
          <p:spPr>
            <a:xfrm>
              <a:off x="1374923" y="0"/>
              <a:ext cx="1739450" cy="2125028"/>
            </a:xfrm>
            <a:custGeom>
              <a:avLst/>
              <a:gdLst/>
              <a:ahLst/>
              <a:cxnLst/>
              <a:rect l="l" t="t" r="r" b="b"/>
              <a:pathLst>
                <a:path w="1739450" h="2125028">
                  <a:moveTo>
                    <a:pt x="0" y="0"/>
                  </a:moveTo>
                  <a:lnTo>
                    <a:pt x="1739450" y="0"/>
                  </a:lnTo>
                  <a:lnTo>
                    <a:pt x="1739450" y="2125028"/>
                  </a:lnTo>
                  <a:lnTo>
                    <a:pt x="0" y="212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0073"/>
              <a:ext cx="1374923" cy="18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57"/>
                </a:lnSpc>
              </a:pPr>
              <a:r>
                <a:rPr lang="en-US" sz="8398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114373" y="51554"/>
              <a:ext cx="1340958" cy="18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57"/>
                </a:lnSpc>
              </a:pPr>
              <a:r>
                <a:rPr lang="en-US" sz="8398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572862" y="51554"/>
              <a:ext cx="796514" cy="18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57"/>
                </a:lnSpc>
              </a:pPr>
              <a:r>
                <a:rPr lang="en-US" sz="8398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87920" y="51554"/>
              <a:ext cx="1156186" cy="185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57"/>
                </a:lnSpc>
              </a:pPr>
              <a:r>
                <a:rPr lang="en-US" sz="8398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5995" y="1413131"/>
              <a:ext cx="1303552" cy="102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22"/>
                </a:lnSpc>
              </a:pPr>
              <a:r>
                <a:rPr lang="en-US" sz="4444" dirty="0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53232" y="1338294"/>
              <a:ext cx="3608661" cy="98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22"/>
                </a:lnSpc>
              </a:pPr>
              <a:r>
                <a:rPr lang="en-US" sz="4444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4377353" y="2679412"/>
            <a:ext cx="9533292" cy="82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5"/>
              </a:lnSpc>
            </a:pPr>
            <a:r>
              <a:rPr lang="en-US" sz="4882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Gender Equality as EU Strategy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7772" y="8747338"/>
            <a:ext cx="5344641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Giulia TORALDO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2517" y="9347413"/>
            <a:ext cx="3543970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60"/>
              </a:lnSpc>
            </a:pPr>
            <a:r>
              <a:rPr lang="en-US" sz="3400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27th March 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1838" y="4084623"/>
            <a:ext cx="10664322" cy="268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57"/>
              </a:lnSpc>
            </a:pPr>
            <a:r>
              <a:rPr lang="en-US" sz="15755" dirty="0">
                <a:solidFill>
                  <a:srgbClr val="3F3430"/>
                </a:solidFill>
                <a:latin typeface="Breathing"/>
                <a:ea typeface="Breathing"/>
                <a:cs typeface="Breathing"/>
                <a:sym typeface="Breathing"/>
              </a:rPr>
              <a:t>Thank You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9098" y="6787764"/>
            <a:ext cx="7969803" cy="93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6"/>
              </a:lnSpc>
            </a:pPr>
            <a:r>
              <a:rPr lang="en-US" sz="5461" b="1" dirty="0">
                <a:solidFill>
                  <a:srgbClr val="3F34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 your kind attention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BC41B45-C4CA-9BE0-E05B-642956733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2" y="-59664"/>
            <a:ext cx="2761953" cy="2761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Strategy 2026–2030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Adopted by the European Commission on 5 March 2026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Objective: integrate gender equality into all areas of life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Online and offline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Education, health, work, leadership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Builds on the Roadmap for Women’s Rights (2025)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Expands scope compared to the previous strategy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Priorities and Actions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Address new challenges: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Gender-based cyberviolence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Anti-gender narratives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AI-related risks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Policy actions include: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Regulatory dialogue with large online platforms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Initiatives on women’s health (e.g. menopause gap)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Action Plan on Women in Research, Innovation &amp; Startups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Gender-sensitive EU funding mechanisms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Policy Framework and Continuity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Maintains dual approach: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mainstreaming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Targeted actions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Intersectionality as a horizontal principle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Increased involvement of men and boys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Builds on previous strategy (2020–2025):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Ending gender-based 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Closing pay, pension and care gaps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Promoting equal participation and leadership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in the EU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 core EU value and key driver of democracy, social cohesion, and competitiveness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Strong legal framework protecting rights and combating gender-based violence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Economic impact: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+9.6% GDP per capita and +10.5 million jobs by 2050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Progress at risk due to growing backlash; full equality not yet achieved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 Response: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 Equality Strategy 2026–2030, aligned with SDG 5, Beijing Platform, and CEDAW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Approach</a:t>
              </a: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algn="just">
                <a:lnSpc>
                  <a:spcPts val="4561"/>
                </a:lnSpc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Targeted actions + gender mainstreaming across all policies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Inclusive and intersectional perspective; benefits society as a whole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Principle 1: Freedom from Gender-Based Violence in the EU ⟶ </a:t>
              </a:r>
              <a:r>
                <a:rPr lang="en-US" sz="3258" b="1" i="1">
                  <a:solidFill>
                    <a:srgbClr val="FFFFF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the right to security and dignity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Serious violation of fundamental rights and EU security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Affects safety, dignity, and equality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data:1 in 3 women experience 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 in 5 experience domestic violence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18 femicides per week in the EU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Children often victims or witnesses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Prevention requires addressing behaviours and engaging men and boys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079" y="108829"/>
            <a:ext cx="2419627" cy="1005417"/>
            <a:chOff x="0" y="0"/>
            <a:chExt cx="3226170" cy="1340555"/>
          </a:xfrm>
        </p:grpSpPr>
        <p:sp>
          <p:nvSpPr>
            <p:cNvPr id="3" name="Freeform 3"/>
            <p:cNvSpPr/>
            <p:nvPr/>
          </p:nvSpPr>
          <p:spPr>
            <a:xfrm>
              <a:off x="605742" y="0"/>
              <a:ext cx="766339" cy="936211"/>
            </a:xfrm>
            <a:custGeom>
              <a:avLst/>
              <a:gdLst/>
              <a:ahLst/>
              <a:cxnLst/>
              <a:rect l="l" t="t" r="r" b="b"/>
              <a:pathLst>
                <a:path w="766339" h="936211">
                  <a:moveTo>
                    <a:pt x="0" y="0"/>
                  </a:moveTo>
                  <a:lnTo>
                    <a:pt x="766339" y="0"/>
                  </a:lnTo>
                  <a:lnTo>
                    <a:pt x="766339" y="936211"/>
                  </a:lnTo>
                  <a:lnTo>
                    <a:pt x="0" y="93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347"/>
              <a:ext cx="605742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72081" y="27376"/>
              <a:ext cx="590778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4640" y="27376"/>
              <a:ext cx="350915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17781" y="27376"/>
              <a:ext cx="509374" cy="81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37" y="622242"/>
              <a:ext cx="574298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day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145" y="589272"/>
              <a:ext cx="1589847" cy="43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1"/>
                </a:lnSpc>
              </a:pPr>
              <a:r>
                <a:rPr lang="en-US" sz="1958">
                  <a:solidFill>
                    <a:srgbClr val="3F3430"/>
                  </a:solidFill>
                  <a:latin typeface="Breathing"/>
                  <a:ea typeface="Breathing"/>
                  <a:cs typeface="Breathing"/>
                  <a:sym typeface="Breathing"/>
                </a:rPr>
                <a:t>every day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02909"/>
              <a:ext cx="3226170" cy="237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4"/>
                </a:lnSpc>
              </a:pPr>
              <a:r>
                <a:rPr lang="en-US" sz="1139" b="1">
                  <a:solidFill>
                    <a:srgbClr val="3F343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Gender Equality as EU Strategy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4935" y="112128"/>
            <a:ext cx="1777785" cy="916572"/>
          </a:xfrm>
          <a:custGeom>
            <a:avLst/>
            <a:gdLst/>
            <a:ahLst/>
            <a:cxnLst/>
            <a:rect l="l" t="t" r="r" b="b"/>
            <a:pathLst>
              <a:path w="1777785" h="916572">
                <a:moveTo>
                  <a:pt x="0" y="0"/>
                </a:moveTo>
                <a:lnTo>
                  <a:pt x="1777784" y="0"/>
                </a:lnTo>
                <a:lnTo>
                  <a:pt x="1777784" y="916572"/>
                </a:lnTo>
                <a:lnTo>
                  <a:pt x="0" y="916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864" b="-4409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624173" y="1669480"/>
            <a:ext cx="16959198" cy="7833067"/>
            <a:chOff x="0" y="0"/>
            <a:chExt cx="4466620" cy="2063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6620" cy="2063030"/>
            </a:xfrm>
            <a:custGeom>
              <a:avLst/>
              <a:gdLst/>
              <a:ahLst/>
              <a:cxnLst/>
              <a:rect l="l" t="t" r="r" b="b"/>
              <a:pathLst>
                <a:path w="4466620" h="2063030">
                  <a:moveTo>
                    <a:pt x="0" y="0"/>
                  </a:moveTo>
                  <a:lnTo>
                    <a:pt x="4466620" y="0"/>
                  </a:lnTo>
                  <a:lnTo>
                    <a:pt x="4466620" y="2063030"/>
                  </a:lnTo>
                  <a:lnTo>
                    <a:pt x="0" y="2063030"/>
                  </a:lnTo>
                  <a:close/>
                </a:path>
              </a:pathLst>
            </a:custGeom>
            <a:solidFill>
              <a:srgbClr val="3F34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466620" cy="2129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561"/>
                </a:lnSpc>
              </a:pPr>
              <a:r>
                <a:rPr lang="en-US" sz="325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Emerging Threat: Cyberviolence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Rapid rise of online gender-based violence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Non-consensual images, harassment, and threats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Critical trends:98% of deepfakes are pornographic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99% target women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Impact: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Exclusion from digital spaces</a:t>
              </a:r>
            </a:p>
            <a:p>
              <a:pPr marL="1406853" lvl="2" indent="-468951" algn="just">
                <a:lnSpc>
                  <a:spcPts val="4561"/>
                </a:lnSpc>
                <a:buFont typeface="Arial"/>
                <a:buChar char="⚬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Risks to democracy and competitiveness</a:t>
              </a:r>
            </a:p>
            <a:p>
              <a:pPr marL="703426" lvl="1" indent="-351713" algn="just">
                <a:lnSpc>
                  <a:spcPts val="4561"/>
                </a:lnSpc>
                <a:buFont typeface="Arial"/>
                <a:buChar char="•"/>
              </a:pPr>
              <a:r>
                <a:rPr lang="en-US" sz="3258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AI-generated harmful content</a:t>
              </a:r>
            </a:p>
            <a:p>
              <a:pPr algn="just">
                <a:lnSpc>
                  <a:spcPts val="4561"/>
                </a:lnSpc>
              </a:pPr>
              <a:endParaRPr lang="en-US" sz="325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2654</Words>
  <Application>Microsoft Office PowerPoint</Application>
  <PresentationFormat>Personalizzato</PresentationFormat>
  <Paragraphs>670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Open Sans</vt:lpstr>
      <vt:lpstr>Open Sans Bold</vt:lpstr>
      <vt:lpstr>Calibri</vt:lpstr>
      <vt:lpstr>Arial</vt:lpstr>
      <vt:lpstr>Breathing</vt:lpstr>
      <vt:lpstr>Open Sans Bold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27th march 26</dc:title>
  <cp:lastModifiedBy>ANDREA CIRCOLO</cp:lastModifiedBy>
  <cp:revision>2</cp:revision>
  <dcterms:created xsi:type="dcterms:W3CDTF">2006-08-16T00:00:00Z</dcterms:created>
  <dcterms:modified xsi:type="dcterms:W3CDTF">2026-03-27T13:40:27Z</dcterms:modified>
  <dc:identifier>DAHEkxBHLaI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2026-03-23T19:33:10Z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d520d64b-52aa-4722-92fd-bb4821189dc4</vt:lpwstr>
  </property>
  <property fmtid="{D5CDD505-2E9C-101B-9397-08002B2CF9AE}" pid="8" name="MSIP_Label_2ad0b24d-6422-44b0-b3de-abb3a9e8c81a_ContentBits">
    <vt:lpwstr>0</vt:lpwstr>
  </property>
  <property fmtid="{D5CDD505-2E9C-101B-9397-08002B2CF9AE}" pid="9" name="MSIP_Label_2ad0b24d-6422-44b0-b3de-abb3a9e8c81a_Tag">
    <vt:lpwstr>10, 3, 0, 1</vt:lpwstr>
  </property>
</Properties>
</file>